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52" r:id="rId1"/>
  </p:sldMasterIdLst>
  <p:notesMasterIdLst>
    <p:notesMasterId r:id="rId18"/>
  </p:notesMasterIdLst>
  <p:handoutMasterIdLst>
    <p:handoutMasterId r:id="rId19"/>
  </p:handoutMasterIdLst>
  <p:sldIdLst>
    <p:sldId id="337" r:id="rId2"/>
    <p:sldId id="327" r:id="rId3"/>
    <p:sldId id="302" r:id="rId4"/>
    <p:sldId id="328" r:id="rId5"/>
    <p:sldId id="316" r:id="rId6"/>
    <p:sldId id="318" r:id="rId7"/>
    <p:sldId id="319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299" r:id="rId16"/>
    <p:sldId id="326" r:id="rId17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476"/>
    <a:srgbClr val="EED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2"/>
    <p:restoredTop sz="94490"/>
  </p:normalViewPr>
  <p:slideViewPr>
    <p:cSldViewPr snapToGrid="0" snapToObjects="1">
      <p:cViewPr varScale="1">
        <p:scale>
          <a:sx n="62" d="100"/>
          <a:sy n="62" d="100"/>
        </p:scale>
        <p:origin x="10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95A54EE-9E4F-D149-A049-6736BEDD1902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5313BFE-CD2D-6A46-A909-59C865217B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ACDA2C-E36A-F24B-9717-DE723B881DA0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text styles</a:t>
            </a:r>
          </a:p>
          <a:p>
            <a:pPr lvl="1"/>
            <a:r>
              <a:rPr lang="en-GB" altLang="x-none"/>
              <a:t>Second level</a:t>
            </a:r>
          </a:p>
          <a:p>
            <a:pPr lvl="2"/>
            <a:r>
              <a:rPr lang="en-GB" altLang="x-none"/>
              <a:t>Third level</a:t>
            </a:r>
          </a:p>
          <a:p>
            <a:pPr lvl="3"/>
            <a:r>
              <a:rPr lang="en-GB" altLang="x-none"/>
              <a:t>Fourth level</a:t>
            </a:r>
          </a:p>
          <a:p>
            <a:pPr lvl="4"/>
            <a:r>
              <a:rPr lang="en-GB" altLang="x-non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F874E2-C258-B54B-8C82-F68B0957D9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/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863" y="5870575"/>
            <a:ext cx="160020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75DAA-2D99-7F43-8AB7-C12E96F2EA9A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870575"/>
            <a:ext cx="4894263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9263" y="5870575"/>
            <a:ext cx="550862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3056F-96A8-0744-9F7F-36CD429176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121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C1008-E14B-7D4A-B8CD-9216AD639B25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494FA-9CAD-1A4F-B755-4FCA4DC75B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8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61353-EB0B-EF46-8A5F-0C3A515934CF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10288-C144-4B42-B047-AFB02E169A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290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7500-2750-8E4D-9DD9-D9C90B57CFC2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030C5-1626-3B4F-8C52-9CF0D9C7FF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99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F0A9B-9C16-E44D-BE55-6E186A2B660B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CB4E5-C7E7-A44A-B88C-72647D1478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96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50D9-8BC7-4747-A736-9D52DF11C4FF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6F799-F02F-A444-B883-D151F27B45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8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A8BC6-BE6B-7B4C-BAE0-9EC4FF90D6FE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2A86C-0E20-9B45-B5D3-2FF4C32DC3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598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865A6-393B-AE49-B41F-CF53A57DC972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2CD77-AA11-C246-BDD2-AA1922A752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90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CA1FB-0978-C64E-AC96-2DCC9E670DA0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672BE-A8FC-414E-B31C-C98EC0A10D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05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2D90C-8231-BA4A-9206-5316E7FE2BA5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9C90-A635-1F41-8149-CF0714793C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25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AAE3D-2816-D142-81D1-E2823F1B57BF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00F12-FB90-1647-AB2C-54BDA56B83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97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00A7-2F0F-1F4D-B879-2FA25D12B020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BAB5-4290-1E4B-A041-EF56F9EC47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8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6445-4D85-7242-B4E8-DDDC7306DA91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9440-296F-7544-B6DC-81168D3846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6BA5-EA1F-C345-8219-1C52372F4FB9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DB259-9046-8F4C-9859-B35FE6AB86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99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E8061-0EA1-0740-95ED-615EC7F417D9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8B39-890B-F24B-9600-011C6CE323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6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2236E-3243-4446-A774-76E268E265C9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2D60E-F928-7742-9898-16F0F3D340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02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97E7-92D5-7A40-833C-15827DBBE28D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1086C-6887-9542-AE2C-6563C4CBBA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56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131425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41538"/>
            <a:ext cx="10131425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text styles</a:t>
            </a:r>
          </a:p>
          <a:p>
            <a:pPr lvl="1"/>
            <a:r>
              <a:rPr lang="en-GB" altLang="x-none"/>
              <a:t>Second level</a:t>
            </a:r>
          </a:p>
          <a:p>
            <a:pPr lvl="2"/>
            <a:r>
              <a:rPr lang="en-GB" altLang="x-none"/>
              <a:t>Third level</a:t>
            </a:r>
          </a:p>
          <a:p>
            <a:pPr lvl="3"/>
            <a:r>
              <a:rPr lang="en-GB" altLang="x-none"/>
              <a:t>Fourth level</a:t>
            </a:r>
          </a:p>
          <a:p>
            <a:pPr lvl="4"/>
            <a:r>
              <a:rPr lang="en-GB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963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BD85AD8-C788-9F4A-BFA8-5299A520FD2D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96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363" y="5870575"/>
            <a:ext cx="5508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4F144B0-3AC3-6C4E-AEB1-16C17BE0A2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86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  <p:sldLayoutId id="2147484500" r:id="rId15"/>
    <p:sldLayoutId id="2147484501" r:id="rId16"/>
    <p:sldLayoutId id="2147484502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education/clips/znjqxnb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hyperlink" Target="https://www.bbc.com/teach/class-clips-video/discovering-metalwork-in-bronze-age-britain/zb8b47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2128500" cy="6819900"/>
          </a:xfrm>
          <a:prstGeom prst="rect">
            <a:avLst/>
          </a:prstGeom>
        </p:spPr>
      </p:pic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1153117" y="805940"/>
            <a:ext cx="989588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GB" altLang="x-none" sz="2000" dirty="0" smtClean="0">
              <a:solidFill>
                <a:schemeClr val="accent1">
                  <a:lumMod val="5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How did bronze replace stone in the Bronze Age?</a:t>
            </a:r>
            <a:endParaRPr lang="en-GB" sz="40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3" name="Picture 3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594" y="4940300"/>
            <a:ext cx="2184362" cy="1426661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4450"/>
            <a:ext cx="12115800" cy="67691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46594" y="726936"/>
            <a:ext cx="8786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Smelting Process: Step 3</a:t>
            </a:r>
            <a:endParaRPr lang="en-GB" sz="44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33" name="Picture 3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66900" y="2832100"/>
            <a:ext cx="455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397000" y="2070100"/>
            <a:ext cx="45720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Extract the </a:t>
            </a:r>
            <a:r>
              <a:rPr lang="en-US" sz="3600" b="1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pure metals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from 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 heated </a:t>
            </a:r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rocks</a:t>
            </a:r>
          </a:p>
        </p:txBody>
      </p:sp>
    </p:spTree>
    <p:extLst>
      <p:ext uri="{BB962C8B-B14F-4D97-AF65-F5344CB8AC3E}">
        <p14:creationId xmlns:p14="http://schemas.microsoft.com/office/powerpoint/2010/main" val="102449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31750"/>
            <a:ext cx="12166600" cy="6794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46594" y="726936"/>
            <a:ext cx="8786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Smelting Process: Step 4</a:t>
            </a:r>
            <a:endParaRPr lang="en-GB" sz="44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52597"/>
            <a:ext cx="777027" cy="5074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66900" y="2832100"/>
            <a:ext cx="455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00451" y="2120123"/>
            <a:ext cx="45720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Mix together 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 molten copper </a:t>
            </a:r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and tin 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to make </a:t>
            </a:r>
            <a:r>
              <a:rPr lang="en-US" sz="3600" b="1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liquid bronze</a:t>
            </a:r>
            <a:endParaRPr lang="en-US" sz="3600" b="1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7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46594" y="726936"/>
            <a:ext cx="8786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Smelting Process: Step 5</a:t>
            </a:r>
            <a:endParaRPr lang="en-GB" sz="44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33" name="Picture 3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52597"/>
            <a:ext cx="777027" cy="5074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66900" y="2832100"/>
            <a:ext cx="455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558472" y="2205913"/>
            <a:ext cx="45720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Pour the 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hot liquid bronze </a:t>
            </a:r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into 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 </a:t>
            </a:r>
            <a:r>
              <a:rPr lang="en-US" sz="3600" b="1" dirty="0" err="1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mould</a:t>
            </a:r>
            <a:r>
              <a:rPr lang="en-US" sz="3600" b="1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to set in shape</a:t>
            </a:r>
            <a:endParaRPr lang="en-US" sz="3600" b="1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5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12700"/>
            <a:ext cx="12179300" cy="6832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03021" y="636562"/>
            <a:ext cx="61036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Smelting Process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353353" y="1578039"/>
            <a:ext cx="9139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Your task is to </a:t>
            </a:r>
            <a:r>
              <a:rPr lang="en-GB" sz="28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make </a:t>
            </a:r>
            <a:r>
              <a:rPr lang="en-GB" sz="28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your </a:t>
            </a:r>
            <a:r>
              <a:rPr lang="en-GB" sz="28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own </a:t>
            </a:r>
            <a:r>
              <a:rPr lang="en-GB" sz="28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flow diagram </a:t>
            </a:r>
            <a:r>
              <a:rPr lang="en-GB" sz="28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to explain the </a:t>
            </a:r>
            <a:r>
              <a:rPr lang="en-GB" sz="28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bronze-making process. </a:t>
            </a:r>
          </a:p>
          <a:p>
            <a:endParaRPr lang="en-GB" sz="28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GB" sz="28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    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GB" sz="2800" b="1" dirty="0" smtClean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26906" y="3348431"/>
            <a:ext cx="50509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You need to include </a:t>
            </a:r>
            <a:r>
              <a:rPr lang="en-GB" sz="28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all </a:t>
            </a:r>
            <a:r>
              <a:rPr lang="en-GB" sz="28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five steps in the correct order.</a:t>
            </a:r>
          </a:p>
        </p:txBody>
      </p:sp>
    </p:spTree>
    <p:extLst>
      <p:ext uri="{BB962C8B-B14F-4D97-AF65-F5344CB8AC3E}">
        <p14:creationId xmlns:p14="http://schemas.microsoft.com/office/powerpoint/2010/main" val="1768932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192000" cy="6832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76989" y="1073797"/>
            <a:ext cx="5844906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Spot Check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Tell </a:t>
            </a:r>
            <a:r>
              <a:rPr lang="en-GB" sz="40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someone in your house,</a:t>
            </a:r>
            <a:r>
              <a:rPr lang="en-GB" sz="40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 </a:t>
            </a:r>
            <a:r>
              <a:rPr lang="en-GB" sz="40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3 reasons why bronze was more useful than stone</a:t>
            </a:r>
            <a:endParaRPr lang="en-GB" sz="3600" dirty="0" smtClean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30" name="Picture 2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61785">
            <a:off x="5816780" y="156981"/>
            <a:ext cx="1798800" cy="16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5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8092" y="605897"/>
            <a:ext cx="10544175" cy="5767387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37167" y="1110721"/>
            <a:ext cx="81441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Stone Age to Bronze Age</a:t>
            </a:r>
            <a:endParaRPr lang="en-GB" sz="2000" b="1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 rot="10800000">
            <a:off x="-41086" y="3325933"/>
            <a:ext cx="777027" cy="507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6947" y="2239347"/>
            <a:ext cx="48980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Imagine you meet </a:t>
            </a:r>
            <a:r>
              <a:rPr lang="en-US" sz="24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 </a:t>
            </a:r>
            <a:r>
              <a:rPr lang="en-US" sz="240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time traveller </a:t>
            </a:r>
            <a:r>
              <a:rPr lang="en-US" sz="24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who </a:t>
            </a:r>
            <a:r>
              <a:rPr lang="en-US" sz="240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has travelled </a:t>
            </a:r>
            <a:r>
              <a:rPr lang="en-US" sz="24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from </a:t>
            </a:r>
            <a:r>
              <a:rPr lang="en-US" sz="240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the Stone </a:t>
            </a:r>
            <a:r>
              <a:rPr lang="en-US" sz="24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Age to </a:t>
            </a:r>
            <a:r>
              <a:rPr lang="en-US" sz="240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the Bronze </a:t>
            </a:r>
            <a:r>
              <a:rPr lang="en-US" sz="24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Age. </a:t>
            </a:r>
            <a:endParaRPr lang="en-US" sz="2400" dirty="0" smtClean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2400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Think of some questions </a:t>
            </a:r>
            <a:r>
              <a:rPr lang="en-US" sz="24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to </a:t>
            </a:r>
            <a:r>
              <a:rPr lang="en-US" sz="24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ask them about what </a:t>
            </a:r>
            <a:r>
              <a:rPr lang="en-US" sz="24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some of </a:t>
            </a:r>
            <a:r>
              <a:rPr lang="en-US" sz="24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the differences are between </a:t>
            </a:r>
            <a:r>
              <a:rPr lang="en-US" sz="24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the </a:t>
            </a:r>
            <a:r>
              <a:rPr lang="en-US" sz="24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two periods</a:t>
            </a:r>
            <a:r>
              <a:rPr lang="en-US" sz="24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  <a:endParaRPr lang="en-US" sz="2400" b="1" dirty="0" smtClean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GB" sz="2400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17" y="2332653"/>
            <a:ext cx="4316041" cy="31233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39257">
            <a:off x="8731152" y="746449"/>
            <a:ext cx="730089" cy="1292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60412">
            <a:off x="9756491" y="787208"/>
            <a:ext cx="648704" cy="1148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48579">
            <a:off x="10491246" y="850739"/>
            <a:ext cx="530063" cy="9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4075" y="639763"/>
            <a:ext cx="10544175" cy="5767387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12850" y="758825"/>
            <a:ext cx="8783638" cy="219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Something to think about</a:t>
            </a:r>
            <a:r>
              <a:rPr lang="mr-IN" sz="4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…</a:t>
            </a:r>
            <a:r>
              <a:rPr lang="en-US" sz="4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accent1">
                  <a:lumMod val="5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4189" y="1572045"/>
            <a:ext cx="5830888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Many people think that </a:t>
            </a:r>
            <a:r>
              <a:rPr lang="en-US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bronze was </a:t>
            </a:r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first brought to Britain </a:t>
            </a:r>
            <a:r>
              <a:rPr lang="en-US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by an </a:t>
            </a:r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influx of newcomers </a:t>
            </a:r>
            <a:r>
              <a:rPr lang="en-US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who came </a:t>
            </a:r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from mainland Europe</a:t>
            </a:r>
            <a:r>
              <a:rPr lang="en-US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endParaRPr lang="en-US" sz="24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These migrants are </a:t>
            </a:r>
            <a:r>
              <a:rPr lang="en-US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sometimes called </a:t>
            </a:r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 Beaker </a:t>
            </a:r>
            <a:r>
              <a:rPr lang="en-US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People because </a:t>
            </a:r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they were often </a:t>
            </a:r>
            <a:r>
              <a:rPr lang="en-US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buried with vessels </a:t>
            </a:r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that </a:t>
            </a:r>
            <a:r>
              <a:rPr lang="en-US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look like </a:t>
            </a:r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beakers or mugs.</a:t>
            </a:r>
          </a:p>
        </p:txBody>
      </p:sp>
      <p:pic>
        <p:nvPicPr>
          <p:cNvPr id="29706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163" y="3487738"/>
            <a:ext cx="7762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1275" y="3325813"/>
            <a:ext cx="777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46199" y="5105400"/>
            <a:ext cx="9645261" cy="1104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If you could travel to Bronze Age Britain and bring the people something useful that they had not yet discovered, what brilliant things would you introduce?</a:t>
            </a:r>
            <a:endParaRPr lang="en-GB" sz="20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887" y="1501763"/>
            <a:ext cx="4214525" cy="37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31"/>
            <a:ext cx="12192000" cy="67417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4725" y="808492"/>
            <a:ext cx="87884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Welcome to the Bronze Age: </a:t>
            </a:r>
            <a:r>
              <a:rPr lang="en-GB" sz="4000" b="1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How did bronze replace stone?</a:t>
            </a:r>
            <a:endParaRPr lang="en-GB" sz="3600" b="1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31089" y="2949924"/>
            <a:ext cx="541230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Objectives</a:t>
            </a:r>
            <a:r>
              <a:rPr lang="en-GB" sz="3600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/>
            </a:r>
            <a:br>
              <a:rPr lang="en-GB" sz="3600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</a:br>
            <a:endParaRPr lang="en-GB" sz="1400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To know how the Bronze Age </a:t>
            </a:r>
            <a:r>
              <a:rPr lang="en-GB" sz="240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was different </a:t>
            </a:r>
            <a:r>
              <a:rPr lang="en-GB" sz="24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to the Stone </a:t>
            </a:r>
            <a:r>
              <a:rPr lang="en-GB" sz="240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Age</a:t>
            </a:r>
          </a:p>
          <a:p>
            <a:pPr marL="342900" indent="-342900">
              <a:buFont typeface="Arial" charset="0"/>
              <a:buChar char="•"/>
            </a:pPr>
            <a:endParaRPr lang="en-GB" sz="2400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To </a:t>
            </a:r>
            <a:r>
              <a:rPr lang="en-GB" sz="24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explain how the smelting process </a:t>
            </a:r>
            <a:r>
              <a:rPr lang="en-GB" sz="2400" dirty="0" smtClean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was used </a:t>
            </a:r>
            <a:r>
              <a:rPr lang="en-GB" sz="2400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to make bronze</a:t>
            </a:r>
          </a:p>
        </p:txBody>
      </p:sp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03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3588" y="579404"/>
            <a:ext cx="10542588" cy="5767388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64693" y="647885"/>
            <a:ext cx="6908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Bronze vs. Stone</a:t>
            </a:r>
            <a:endParaRPr lang="en-GB" sz="44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4387" y="1430212"/>
            <a:ext cx="99816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What differences can you think of between bronze and stone?</a:t>
            </a:r>
            <a:endParaRPr lang="en-GB" sz="2400" b="1" dirty="0">
              <a:solidFill>
                <a:schemeClr val="accent2">
                  <a:lumMod val="5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2913" r="8408"/>
          <a:stretch/>
        </p:blipFill>
        <p:spPr>
          <a:xfrm rot="746633">
            <a:off x="6459536" y="2923271"/>
            <a:ext cx="3576749" cy="2769141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3" name="Group 2"/>
          <p:cNvGrpSpPr/>
          <p:nvPr/>
        </p:nvGrpSpPr>
        <p:grpSpPr>
          <a:xfrm>
            <a:off x="1847147" y="2743200"/>
            <a:ext cx="3486853" cy="2825620"/>
            <a:chOff x="1605847" y="2597019"/>
            <a:chExt cx="4003636" cy="3111501"/>
          </a:xfrm>
        </p:grpSpPr>
        <p:sp>
          <p:nvSpPr>
            <p:cNvPr id="2" name="Rectangle 1"/>
            <p:cNvSpPr/>
            <p:nvPr/>
          </p:nvSpPr>
          <p:spPr>
            <a:xfrm rot="21003241">
              <a:off x="1605847" y="2647658"/>
              <a:ext cx="4003636" cy="3041780"/>
            </a:xfrm>
            <a:prstGeom prst="rect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n-GB" dirty="0" smtClean="0"/>
                <a:t>``````````````</a:t>
              </a:r>
              <a:endParaRPr lang="en-GB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750" b="79167" l="34531" r="87031"/>
                      </a14:imgEffect>
                    </a14:imgLayer>
                  </a14:imgProps>
                </a:ext>
              </a:extLst>
            </a:blip>
            <a:srcRect l="34943" t="22727" r="13067" b="20454"/>
            <a:stretch/>
          </p:blipFill>
          <p:spPr>
            <a:xfrm rot="20975566">
              <a:off x="1645039" y="2597019"/>
              <a:ext cx="3796035" cy="311150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224" y="3365500"/>
            <a:ext cx="1729362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1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9050"/>
            <a:ext cx="12153900" cy="6819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33895" y="688836"/>
            <a:ext cx="6908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What is bronze?</a:t>
            </a:r>
            <a:endParaRPr lang="en-GB" sz="44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83287" y="1507708"/>
            <a:ext cx="97276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Bronze</a:t>
            </a: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is an alloy </a:t>
            </a: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(two metals mixed together), made up of</a:t>
            </a:r>
            <a:b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</a:b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90% copper </a:t>
            </a:r>
            <a: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and 10% tin. </a:t>
            </a:r>
            <a:endParaRPr lang="en-GB" sz="2000" dirty="0" smtClean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endParaRPr lang="en-GB" sz="20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Bronze </a:t>
            </a:r>
            <a: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can easily be </a:t>
            </a:r>
            <a:r>
              <a:rPr lang="en-GB" sz="20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melted and poured into moulds to make different things like weapons or </a:t>
            </a:r>
            <a:r>
              <a:rPr lang="en-GB" sz="2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tools</a:t>
            </a: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. It is </a:t>
            </a:r>
            <a: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also really hard when set and </a:t>
            </a: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this makes it useful </a:t>
            </a:r>
            <a: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because </a:t>
            </a:r>
            <a:r>
              <a:rPr lang="en-GB" sz="20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it doesn’t break into pieces easily</a:t>
            </a:r>
            <a: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. </a:t>
            </a:r>
            <a:endParaRPr lang="en-GB" sz="2000" dirty="0" smtClean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endParaRPr lang="en-GB" sz="20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70000" y="3602335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The discovery and wider use of bronze improved life in many ways and marked </a:t>
            </a:r>
            <a:r>
              <a:rPr lang="en-GB" sz="20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the end of the Stone Age and the beginning of the Bronze </a:t>
            </a:r>
            <a:r>
              <a:rPr lang="en-GB" sz="2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Age.</a:t>
            </a:r>
          </a:p>
          <a:p>
            <a:endParaRPr lang="en-GB" sz="20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0" y="3873580"/>
            <a:ext cx="3206032" cy="23494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9" name="Rectangle 28"/>
          <p:cNvSpPr/>
          <p:nvPr/>
        </p:nvSpPr>
        <p:spPr>
          <a:xfrm>
            <a:off x="1346200" y="5105400"/>
            <a:ext cx="5867400" cy="1104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What else can you think of that is made out of bronze</a:t>
            </a:r>
            <a:r>
              <a:rPr lang="en-GB" sz="24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?</a:t>
            </a:r>
            <a:endParaRPr lang="en-GB" sz="2400" b="1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7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9795" y="675393"/>
            <a:ext cx="10544175" cy="5767387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85558" y="699818"/>
            <a:ext cx="98171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Back to the Bronze Age!</a:t>
            </a:r>
            <a:endParaRPr lang="en-GB" sz="2400" b="1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518" y="3632200"/>
            <a:ext cx="9484982" cy="251460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     </a:t>
            </a:r>
            <a:r>
              <a:rPr lang="en-GB" sz="28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Look at the timeline.</a:t>
            </a:r>
          </a:p>
          <a:p>
            <a:r>
              <a:rPr lang="en-GB" sz="10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 </a:t>
            </a:r>
            <a:endParaRPr lang="en-GB" sz="800" b="1" dirty="0" smtClean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r>
              <a:rPr lang="en-GB" sz="2000" b="1" dirty="0" smtClean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   Can you work out:</a:t>
            </a:r>
            <a:endParaRPr lang="en-GB" sz="2000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When did the Bronze Age </a:t>
            </a:r>
            <a:r>
              <a:rPr lang="en-GB" sz="2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start</a:t>
            </a: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When did the Bronze Age </a:t>
            </a:r>
            <a:r>
              <a:rPr lang="en-GB" sz="2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end</a:t>
            </a: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What came </a:t>
            </a:r>
            <a:r>
              <a:rPr lang="en-GB" sz="2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after</a:t>
            </a: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 the Bronze Age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How long </a:t>
            </a:r>
            <a:r>
              <a:rPr lang="en-GB" sz="20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was the Bronze Age?</a:t>
            </a:r>
          </a:p>
        </p:txBody>
      </p: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61338"/>
              </p:ext>
            </p:extLst>
          </p:nvPr>
        </p:nvGraphicFramePr>
        <p:xfrm>
          <a:off x="1028700" y="1778000"/>
          <a:ext cx="9779000" cy="71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Verdana" charset="0"/>
                          <a:ea typeface="Verdana" charset="0"/>
                          <a:cs typeface="Verdana" charset="0"/>
                        </a:rPr>
                        <a:t>BC</a:t>
                      </a:r>
                      <a:endParaRPr lang="en-GB" sz="2800" dirty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3600" dirty="0" smtClean="0"/>
                        <a:t>AD</a:t>
                      </a:r>
                      <a:endParaRPr lang="en-GB" sz="36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Up Arrow 26"/>
          <p:cNvSpPr/>
          <p:nvPr/>
        </p:nvSpPr>
        <p:spPr>
          <a:xfrm>
            <a:off x="5664200" y="1917700"/>
            <a:ext cx="520700" cy="342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2279650"/>
            <a:ext cx="4635500" cy="1200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97544">
            <a:off x="6901772" y="3310249"/>
            <a:ext cx="2898092" cy="25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9795" y="675393"/>
            <a:ext cx="10544175" cy="5767387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10958" y="712518"/>
            <a:ext cx="98171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What was so good about bronze?</a:t>
            </a:r>
            <a:endParaRPr lang="en-GB" sz="2000" b="1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0959" y="1727200"/>
            <a:ext cx="97618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 introduction </a:t>
            </a:r>
            <a:r>
              <a:rPr lang="en-GB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of bronze was such a significant change that this period of history is named after it</a:t>
            </a:r>
            <a:r>
              <a:rPr lang="en-GB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! But what was so good about bronze?</a:t>
            </a:r>
          </a:p>
          <a:p>
            <a:endParaRPr lang="en-GB" sz="24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GB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</a:t>
            </a:r>
            <a:r>
              <a:rPr lang="en-GB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atch </a:t>
            </a:r>
            <a:r>
              <a:rPr lang="en-GB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up the </a:t>
            </a:r>
            <a:r>
              <a:rPr lang="en-GB" sz="24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cards to work </a:t>
            </a:r>
            <a:r>
              <a:rPr lang="en-GB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out some of the reasons that making things out of bronze meant such significant change for society. </a:t>
            </a:r>
            <a:endParaRPr lang="en-GB" sz="2400" dirty="0" smtClean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GB" sz="20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9795" y="675393"/>
            <a:ext cx="10544175" cy="5767387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10958" y="712518"/>
            <a:ext cx="98171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How was bronze made?</a:t>
            </a:r>
            <a:endParaRPr lang="en-GB" sz="2000" b="1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501" y="1485900"/>
            <a:ext cx="9550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Bronze is not a natural material like stone but instead it had to be made. The </a:t>
            </a:r>
            <a:r>
              <a:rPr lang="en-GB" sz="20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process of making bronze, </a:t>
            </a:r>
            <a:r>
              <a:rPr lang="en-GB" sz="20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was called </a:t>
            </a:r>
            <a:r>
              <a:rPr lang="en-GB" sz="20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‘</a:t>
            </a:r>
            <a:r>
              <a:rPr lang="en-GB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smelting’. </a:t>
            </a:r>
            <a:endParaRPr lang="en-GB" sz="2000" b="1" dirty="0" smtClean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GB" sz="2400" b="1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499" y="2722971"/>
            <a:ext cx="43267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Watch this video to find out more about more about how smelting worked:</a:t>
            </a:r>
            <a:endParaRPr lang="en-GB" sz="2400" dirty="0">
              <a:latin typeface="Verdana Regular" charset="0"/>
              <a:ea typeface="Verdana Regular" charset="0"/>
              <a:cs typeface="Verdana Regular" charset="0"/>
              <a:hlinkClick r:id="rId3"/>
            </a:endParaRPr>
          </a:p>
          <a:p>
            <a:r>
              <a:rPr lang="en-GB" sz="2400" dirty="0">
                <a:hlinkClick r:id="rId4"/>
              </a:rPr>
              <a:t>https://</a:t>
            </a:r>
            <a:r>
              <a:rPr lang="en-GB" sz="2400" dirty="0" smtClean="0">
                <a:hlinkClick r:id="rId4"/>
              </a:rPr>
              <a:t>www.bbc.com/teach/class-clips-video/discovering-metalwork-in-bronze-age-britain/zb8b47h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16" name="Picture 1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052" y="2823797"/>
            <a:ext cx="4090660" cy="28315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41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25400"/>
            <a:ext cx="12153900" cy="680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46594" y="1120636"/>
            <a:ext cx="8786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Smelting Process: Step 1</a:t>
            </a:r>
            <a:endParaRPr lang="en-GB" sz="44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587500" y="2235200"/>
            <a:ext cx="49276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Find 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rocks containing the metals </a:t>
            </a:r>
            <a:r>
              <a:rPr lang="en-US" sz="3600" b="1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tin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and </a:t>
            </a:r>
            <a:r>
              <a:rPr lang="en-US" sz="3600" b="1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copper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(called ‘ores’)</a:t>
            </a:r>
            <a:endParaRPr lang="en-US" sz="3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25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6787" cy="6858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46594" y="726936"/>
            <a:ext cx="8786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Smelting Process: Step 2</a:t>
            </a:r>
            <a:endParaRPr lang="en-GB" sz="44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486400" y="2247900"/>
            <a:ext cx="49276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Make a really </a:t>
            </a:r>
            <a:r>
              <a:rPr lang="en-US" sz="3600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hot fire </a:t>
            </a:r>
            <a:r>
              <a:rPr lang="en-US" sz="3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and </a:t>
            </a:r>
            <a:r>
              <a:rPr lang="en-US" sz="3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heat </a:t>
            </a:r>
            <a:r>
              <a:rPr lang="en-US" sz="3600" b="1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 rocks</a:t>
            </a:r>
            <a:endParaRPr lang="en-US" sz="3600" b="1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772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KS2History" id="{3892EDC8-179A-EF49-B1A5-D60A027D895B}" vid="{A5C56166-7617-F940-AE43-2790B74B9B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4912</TotalTime>
  <Words>568</Words>
  <Application>Microsoft Office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Verdana Regular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KS2 History</dc:creator>
  <cp:lastModifiedBy>Spence, Rachel Anne-Marie</cp:lastModifiedBy>
  <cp:revision>201</cp:revision>
  <cp:lastPrinted>2019-02-25T21:40:15Z</cp:lastPrinted>
  <dcterms:created xsi:type="dcterms:W3CDTF">2018-09-10T11:15:54Z</dcterms:created>
  <dcterms:modified xsi:type="dcterms:W3CDTF">2021-01-28T17:57:12Z</dcterms:modified>
</cp:coreProperties>
</file>